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499" r:id="rId5"/>
    <p:sldId id="497" r:id="rId6"/>
    <p:sldId id="262" r:id="rId7"/>
    <p:sldId id="500" r:id="rId8"/>
    <p:sldId id="501" r:id="rId9"/>
    <p:sldId id="502" r:id="rId10"/>
    <p:sldId id="503" r:id="rId11"/>
    <p:sldId id="49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Dye" initials="SD" lastIdx="8" clrIdx="0">
    <p:extLst>
      <p:ext uri="{19B8F6BF-5375-455C-9EA6-DF929625EA0E}">
        <p15:presenceInfo xmlns:p15="http://schemas.microsoft.com/office/powerpoint/2012/main" userId="bf19b011ba71d7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2A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2"/>
    <p:restoredTop sz="96047"/>
  </p:normalViewPr>
  <p:slideViewPr>
    <p:cSldViewPr snapToGrid="0" snapToObjects="1">
      <p:cViewPr varScale="1">
        <p:scale>
          <a:sx n="80" d="100"/>
          <a:sy n="80" d="100"/>
        </p:scale>
        <p:origin x="1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3T15:09:08.347" idx="3">
    <p:pos x="2801" y="1676"/>
    <p:text>Wherever home is for the Member of Congress you're talking to, such at the state he/she is from or the name of your utility or the region of the state.</p:text>
    <p:extLst>
      <p:ext uri="{C676402C-5697-4E1C-873F-D02D1690AC5C}">
        <p15:threadingInfo xmlns:p15="http://schemas.microsoft.com/office/powerpoint/2012/main" timeZoneBias="240"/>
      </p:ext>
    </p:extLst>
  </p:cm>
  <p:cm authorId="1" dt="2020-04-24T14:15:06.660" idx="8">
    <p:pos x="2879" y="3861"/>
    <p:text>Please be sure to add your organization's name here on all the slides or remove this text.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2240F-545A-CD45-8FA8-409E7B3408AA}"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64AFB-8983-B340-9DA1-E604CCA59AE3}" type="slidenum">
              <a:rPr lang="en-US" smtClean="0"/>
              <a:t>‹#›</a:t>
            </a:fld>
            <a:endParaRPr lang="en-US"/>
          </a:p>
        </p:txBody>
      </p:sp>
    </p:spTree>
    <p:extLst>
      <p:ext uri="{BB962C8B-B14F-4D97-AF65-F5344CB8AC3E}">
        <p14:creationId xmlns:p14="http://schemas.microsoft.com/office/powerpoint/2010/main" val="370147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last several years a coalition of national water associations have joined together to host Water Week in Washington, DC, and around the country each spring.  </a:t>
            </a:r>
          </a:p>
          <a:p>
            <a:endParaRPr lang="en-US" dirty="0"/>
          </a:p>
          <a:p>
            <a:r>
              <a:rPr lang="en-US" dirty="0"/>
              <a:t>This year it’s a virtual event due to the coronavirus crisis, but all the members of the water associations are still participating and doing congressional outreach to inform Congress about the immediate and long-term policy priorities for the water sector.</a:t>
            </a:r>
          </a:p>
          <a:p>
            <a:endParaRPr lang="en-US" dirty="0"/>
          </a:p>
          <a:p>
            <a:endParaRPr lang="en-US" dirty="0"/>
          </a:p>
        </p:txBody>
      </p:sp>
      <p:sp>
        <p:nvSpPr>
          <p:cNvPr id="4" name="Slide Number Placeholder 3"/>
          <p:cNvSpPr>
            <a:spLocks noGrp="1"/>
          </p:cNvSpPr>
          <p:nvPr>
            <p:ph type="sldNum" sz="quarter" idx="5"/>
          </p:nvPr>
        </p:nvSpPr>
        <p:spPr/>
        <p:txBody>
          <a:bodyPr/>
          <a:lstStyle/>
          <a:p>
            <a:fld id="{C9664AFB-8983-B340-9DA1-E604CCA59AE3}" type="slidenum">
              <a:rPr lang="en-US" smtClean="0"/>
              <a:t>1</a:t>
            </a:fld>
            <a:endParaRPr lang="en-US"/>
          </a:p>
        </p:txBody>
      </p:sp>
    </p:spTree>
    <p:extLst>
      <p:ext uri="{BB962C8B-B14F-4D97-AF65-F5344CB8AC3E}">
        <p14:creationId xmlns:p14="http://schemas.microsoft.com/office/powerpoint/2010/main" val="257947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64AFB-8983-B340-9DA1-E604CCA59AE3}" type="slidenum">
              <a:rPr lang="en-US" smtClean="0"/>
              <a:t>2</a:t>
            </a:fld>
            <a:endParaRPr lang="en-US"/>
          </a:p>
        </p:txBody>
      </p:sp>
    </p:spTree>
    <p:extLst>
      <p:ext uri="{BB962C8B-B14F-4D97-AF65-F5344CB8AC3E}">
        <p14:creationId xmlns:p14="http://schemas.microsoft.com/office/powerpoint/2010/main" val="247252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64AFB-8983-B340-9DA1-E604CCA59AE3}" type="slidenum">
              <a:rPr lang="en-US" smtClean="0"/>
              <a:t>5</a:t>
            </a:fld>
            <a:endParaRPr lang="en-US"/>
          </a:p>
        </p:txBody>
      </p:sp>
    </p:spTree>
    <p:extLst>
      <p:ext uri="{BB962C8B-B14F-4D97-AF65-F5344CB8AC3E}">
        <p14:creationId xmlns:p14="http://schemas.microsoft.com/office/powerpoint/2010/main" val="142576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64AFB-8983-B340-9DA1-E604CCA59AE3}" type="slidenum">
              <a:rPr lang="en-US" smtClean="0"/>
              <a:t>12</a:t>
            </a:fld>
            <a:endParaRPr lang="en-US"/>
          </a:p>
        </p:txBody>
      </p:sp>
    </p:spTree>
    <p:extLst>
      <p:ext uri="{BB962C8B-B14F-4D97-AF65-F5344CB8AC3E}">
        <p14:creationId xmlns:p14="http://schemas.microsoft.com/office/powerpoint/2010/main" val="65892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0EB9-240E-494D-8FC6-4EB73524A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F584E-A20B-A340-B569-EA2B29CFD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C6CC4-41FB-5046-9AF0-5E6EDC8CE57E}"/>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5" name="Footer Placeholder 4">
            <a:extLst>
              <a:ext uri="{FF2B5EF4-FFF2-40B4-BE49-F238E27FC236}">
                <a16:creationId xmlns:a16="http://schemas.microsoft.com/office/drawing/2014/main" id="{964ED00D-6230-CE42-9718-822955F89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87644-297B-9B4E-B354-E633C253116A}"/>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4679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F261-4BE4-E144-AE7E-CAF51A385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7D3BB-59A2-2A47-950A-4B98F66DA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D1757-A27B-D04D-BEBC-8AC8881B832D}"/>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5" name="Footer Placeholder 4">
            <a:extLst>
              <a:ext uri="{FF2B5EF4-FFF2-40B4-BE49-F238E27FC236}">
                <a16:creationId xmlns:a16="http://schemas.microsoft.com/office/drawing/2014/main" id="{CF34425A-7C23-5445-A3C6-97B02E1B0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DB446-909C-7D4B-9B62-B6E5C779C00E}"/>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72553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A2F63-3B48-E64D-8B65-A2EB63E63B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4FB505-2C72-7145-B6B2-23A075136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F240-EBA1-8949-AC2E-9FCC5E0FE9B4}"/>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5" name="Footer Placeholder 4">
            <a:extLst>
              <a:ext uri="{FF2B5EF4-FFF2-40B4-BE49-F238E27FC236}">
                <a16:creationId xmlns:a16="http://schemas.microsoft.com/office/drawing/2014/main" id="{A6C5AE0C-21D0-F343-ABD9-BCF07A077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C0F2B-CEE3-DA42-A5DA-8659F38D524A}"/>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18080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9417-359A-5F40-B245-420551955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74C30-8C93-3E46-812C-D78681DB2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ED3F6-53FF-F64A-9B5E-24711F650A95}"/>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5" name="Footer Placeholder 4">
            <a:extLst>
              <a:ext uri="{FF2B5EF4-FFF2-40B4-BE49-F238E27FC236}">
                <a16:creationId xmlns:a16="http://schemas.microsoft.com/office/drawing/2014/main" id="{17522E1D-D5CC-A144-A332-65E4C214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08331-F618-4147-B967-DEDB520BA30A}"/>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85918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FF17-1942-A041-82E3-8F819210A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612B2-84D0-9440-829A-9108CA78DC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22C77-E55B-AC4D-A11A-033214386D2D}"/>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5" name="Footer Placeholder 4">
            <a:extLst>
              <a:ext uri="{FF2B5EF4-FFF2-40B4-BE49-F238E27FC236}">
                <a16:creationId xmlns:a16="http://schemas.microsoft.com/office/drawing/2014/main" id="{C097FC94-BBF7-714C-B387-480C106E8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C548D-41E7-154A-80C9-EF16AF782704}"/>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14258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ED49-C476-0743-8E36-95BB72D5B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14684-5A24-394C-8DC4-B7FFA4337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A3FBC-B55F-CE40-A1B0-1CFCF81A6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5105C-82A0-374D-9C72-2965D33AA62E}"/>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6" name="Footer Placeholder 5">
            <a:extLst>
              <a:ext uri="{FF2B5EF4-FFF2-40B4-BE49-F238E27FC236}">
                <a16:creationId xmlns:a16="http://schemas.microsoft.com/office/drawing/2014/main" id="{122FB039-85C0-2643-B7F9-9B65A8659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D2F1B-A8EA-0242-8C0A-EA981A7C5D8E}"/>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298803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F36C-6A25-8446-A789-11D5002F5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26D8FB-CD9F-0F4E-9B35-45965F24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6BFC5-D0CD-DA49-A1B0-943ECF5E0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F85E99-21BB-8841-909A-550CE818B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A709D-D165-9F46-9D82-AAC71FE5FB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7C365E-D819-0E48-A97E-3C6E9ACDE86B}"/>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8" name="Footer Placeholder 7">
            <a:extLst>
              <a:ext uri="{FF2B5EF4-FFF2-40B4-BE49-F238E27FC236}">
                <a16:creationId xmlns:a16="http://schemas.microsoft.com/office/drawing/2014/main" id="{03D41456-ABEB-7A49-B308-372F42B30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5F5B83-8902-DF4C-A8E9-7C09A579A7B9}"/>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154009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528-58E1-744B-A243-F51DB7F09F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0D69C-1B73-ED42-B084-3E7AAAEF5D27}"/>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4" name="Footer Placeholder 3">
            <a:extLst>
              <a:ext uri="{FF2B5EF4-FFF2-40B4-BE49-F238E27FC236}">
                <a16:creationId xmlns:a16="http://schemas.microsoft.com/office/drawing/2014/main" id="{8C2A7435-520A-9D4A-A890-70E8A07666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34129D-1DF7-AE49-8F0F-62C423128A19}"/>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73874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95EBBC-0815-F04E-8FE7-092DA4E54D18}"/>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3" name="Footer Placeholder 2">
            <a:extLst>
              <a:ext uri="{FF2B5EF4-FFF2-40B4-BE49-F238E27FC236}">
                <a16:creationId xmlns:a16="http://schemas.microsoft.com/office/drawing/2014/main" id="{EF0A6AFE-C1BB-364F-8B24-180398826A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037FBB-74E6-8849-8D04-BF37410E08A6}"/>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2721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BBCF-F694-6349-BB41-147075160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9B50B-952A-E542-8461-2E3ED143C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2C01F-CD4C-E24C-9599-74F3136F0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EEED1-A9A6-7946-B70A-D049519787E5}"/>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6" name="Footer Placeholder 5">
            <a:extLst>
              <a:ext uri="{FF2B5EF4-FFF2-40B4-BE49-F238E27FC236}">
                <a16:creationId xmlns:a16="http://schemas.microsoft.com/office/drawing/2014/main" id="{78ABF060-13A6-3B45-9524-E4AC771F9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49E47-F153-2341-A90C-0F9A90131B9F}"/>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40934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9C3B-1205-6547-B458-CB43891F7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CBD592-63DC-0E4C-AE99-45631A2360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9F1D5-9592-C544-8FB8-6A98BF9EE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AF68A-D39C-5E40-A153-F6DA854BDD35}"/>
              </a:ext>
            </a:extLst>
          </p:cNvPr>
          <p:cNvSpPr>
            <a:spLocks noGrp="1"/>
          </p:cNvSpPr>
          <p:nvPr>
            <p:ph type="dt" sz="half" idx="10"/>
          </p:nvPr>
        </p:nvSpPr>
        <p:spPr/>
        <p:txBody>
          <a:bodyPr/>
          <a:lstStyle/>
          <a:p>
            <a:fld id="{1521DBA8-0885-B746-8A2C-397FEF95EBBF}" type="datetimeFigureOut">
              <a:rPr lang="en-US" smtClean="0"/>
              <a:t>4/19/2021</a:t>
            </a:fld>
            <a:endParaRPr lang="en-US"/>
          </a:p>
        </p:txBody>
      </p:sp>
      <p:sp>
        <p:nvSpPr>
          <p:cNvPr id="6" name="Footer Placeholder 5">
            <a:extLst>
              <a:ext uri="{FF2B5EF4-FFF2-40B4-BE49-F238E27FC236}">
                <a16:creationId xmlns:a16="http://schemas.microsoft.com/office/drawing/2014/main" id="{CCF4D9F3-86E2-8A4C-9C51-CE67A6B69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5F98C-2D26-AE4F-882E-0B285BAC3DF9}"/>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30646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C8A2A3-ADE3-EB43-BE8E-1C26C756C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177D3-EE3B-C344-B091-17C102FA7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11B33-54B8-9B45-B852-88AC016BD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1DBA8-0885-B746-8A2C-397FEF95EBBF}" type="datetimeFigureOut">
              <a:rPr lang="en-US" smtClean="0"/>
              <a:t>4/19/2021</a:t>
            </a:fld>
            <a:endParaRPr lang="en-US"/>
          </a:p>
        </p:txBody>
      </p:sp>
      <p:sp>
        <p:nvSpPr>
          <p:cNvPr id="5" name="Footer Placeholder 4">
            <a:extLst>
              <a:ext uri="{FF2B5EF4-FFF2-40B4-BE49-F238E27FC236}">
                <a16:creationId xmlns:a16="http://schemas.microsoft.com/office/drawing/2014/main" id="{745FB597-82A2-5D44-B223-7D1CEC79A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53B1F-B9A5-E941-8D96-53059829E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27D95-0694-3B4C-A64C-C17B392A5CA2}" type="slidenum">
              <a:rPr lang="en-US" smtClean="0"/>
              <a:t>‹#›</a:t>
            </a:fld>
            <a:endParaRPr lang="en-US"/>
          </a:p>
        </p:txBody>
      </p:sp>
    </p:spTree>
    <p:extLst>
      <p:ext uri="{BB962C8B-B14F-4D97-AF65-F5344CB8AC3E}">
        <p14:creationId xmlns:p14="http://schemas.microsoft.com/office/powerpoint/2010/main" val="180092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Jsmith@emailaddress.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bit.ly/swi-2021"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efstormwaterinstitute.org/" TargetMode="External"/><Relationship Id="rId3" Type="http://schemas.openxmlformats.org/officeDocument/2006/relationships/image" Target="../media/image2.png"/><Relationship Id="rId7" Type="http://schemas.openxmlformats.org/officeDocument/2006/relationships/hyperlink" Target="http://bit.ly/swi-202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seth.brown@nationalstormwateralliance.org" TargetMode="External"/><Relationship Id="rId5" Type="http://schemas.openxmlformats.org/officeDocument/2006/relationships/hyperlink" Target="mailto:sdye@wef.org" TargetMode="External"/><Relationship Id="rId4" Type="http://schemas.openxmlformats.org/officeDocument/2006/relationships/image" Target="../media/image3.png"/><Relationship Id="rId9" Type="http://schemas.openxmlformats.org/officeDocument/2006/relationships/hyperlink" Target="https://nationalstormwaterallianc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bit.ly/swi-2021"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2.png"/><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tif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bit.ly/swi-2021" TargetMode="Externa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bit.ly/swi-2021"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bit.ly/swi-2021" TargetMode="Externa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white building&#10;&#10;Description automatically generated">
            <a:extLst>
              <a:ext uri="{FF2B5EF4-FFF2-40B4-BE49-F238E27FC236}">
                <a16:creationId xmlns:a16="http://schemas.microsoft.com/office/drawing/2014/main" id="{04016B80-BE93-3740-99C1-855FC63442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8875" y="-306059"/>
            <a:ext cx="11331385" cy="7164059"/>
          </a:xfrm>
          <a:prstGeom prst="rect">
            <a:avLst/>
          </a:prstGeom>
        </p:spPr>
      </p:pic>
      <p:sp>
        <p:nvSpPr>
          <p:cNvPr id="6" name="Rectangle 5">
            <a:extLst>
              <a:ext uri="{FF2B5EF4-FFF2-40B4-BE49-F238E27FC236}">
                <a16:creationId xmlns:a16="http://schemas.microsoft.com/office/drawing/2014/main" id="{6DB18547-9598-8F4A-9663-75C45BA4AB2D}"/>
              </a:ext>
            </a:extLst>
          </p:cNvPr>
          <p:cNvSpPr/>
          <p:nvPr/>
        </p:nvSpPr>
        <p:spPr>
          <a:xfrm>
            <a:off x="0" y="931985"/>
            <a:ext cx="1018875" cy="5926015"/>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0D7912F3-BD21-FB4C-BD6D-2DFCAF96B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5" y="123825"/>
            <a:ext cx="672123" cy="711130"/>
          </a:xfrm>
          <a:prstGeom prst="rect">
            <a:avLst/>
          </a:prstGeom>
        </p:spPr>
      </p:pic>
      <p:sp>
        <p:nvSpPr>
          <p:cNvPr id="9" name="TextBox 8">
            <a:extLst>
              <a:ext uri="{FF2B5EF4-FFF2-40B4-BE49-F238E27FC236}">
                <a16:creationId xmlns:a16="http://schemas.microsoft.com/office/drawing/2014/main" id="{788A6261-4240-4643-8A00-EDB4CD3799CD}"/>
              </a:ext>
            </a:extLst>
          </p:cNvPr>
          <p:cNvSpPr txBox="1"/>
          <p:nvPr/>
        </p:nvSpPr>
        <p:spPr>
          <a:xfrm>
            <a:off x="4659189" y="701137"/>
            <a:ext cx="6867525" cy="1015663"/>
          </a:xfrm>
          <a:prstGeom prst="rect">
            <a:avLst/>
          </a:prstGeom>
          <a:noFill/>
        </p:spPr>
        <p:txBody>
          <a:bodyPr wrap="square" rtlCol="0">
            <a:spAutoFit/>
          </a:bodyPr>
          <a:lstStyle/>
          <a:p>
            <a:r>
              <a:rPr lang="en-US" sz="6000" b="1" dirty="0">
                <a:solidFill>
                  <a:srgbClr val="1E2A5D"/>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10" name="TextBox 9">
            <a:extLst>
              <a:ext uri="{FF2B5EF4-FFF2-40B4-BE49-F238E27FC236}">
                <a16:creationId xmlns:a16="http://schemas.microsoft.com/office/drawing/2014/main" id="{1EC15781-5BBD-E74A-ACF7-310FE35B16B3}"/>
              </a:ext>
            </a:extLst>
          </p:cNvPr>
          <p:cNvSpPr txBox="1"/>
          <p:nvPr/>
        </p:nvSpPr>
        <p:spPr>
          <a:xfrm>
            <a:off x="5640264" y="2174734"/>
            <a:ext cx="5886450" cy="4216539"/>
          </a:xfrm>
          <a:prstGeom prst="rect">
            <a:avLst/>
          </a:prstGeom>
          <a:noFill/>
        </p:spPr>
        <p:txBody>
          <a:bodyPr wrap="square" rtlCol="0">
            <a:spAutoFit/>
          </a:bodyPr>
          <a:lstStyle/>
          <a:p>
            <a:pPr algn="ctr"/>
            <a:r>
              <a:rPr lang="en-US" sz="2800" b="1" dirty="0">
                <a:solidFill>
                  <a:srgbClr val="1E2A5D"/>
                </a:solidFill>
                <a:latin typeface="Arial" panose="020B0604020202020204" pitchFamily="34" charset="0"/>
                <a:ea typeface="Inter" panose="020B0502030000000004" pitchFamily="34" charset="0"/>
                <a:cs typeface="Arial" panose="020B0604020202020204" pitchFamily="34" charset="0"/>
              </a:rPr>
              <a:t>National Stormwater Priorities</a:t>
            </a:r>
          </a:p>
          <a:p>
            <a:pPr algn="ctr"/>
            <a:r>
              <a:rPr lang="en-US" sz="2000" i="1" dirty="0">
                <a:solidFill>
                  <a:srgbClr val="1E2A5D"/>
                </a:solidFill>
                <a:latin typeface="Arial" panose="020B0604020202020204" pitchFamily="34" charset="0"/>
                <a:ea typeface="Inter" panose="020B0502030000000004" pitchFamily="34" charset="0"/>
                <a:cs typeface="Arial" panose="020B0604020202020204" pitchFamily="34" charset="0"/>
              </a:rPr>
              <a:t>Recommendations from</a:t>
            </a:r>
          </a:p>
          <a:p>
            <a:pPr algn="ctr"/>
            <a:r>
              <a:rPr lang="en-US" sz="2000" b="1" dirty="0">
                <a:solidFill>
                  <a:srgbClr val="1E2A5D"/>
                </a:solidFill>
                <a:latin typeface="Arial" panose="020B0604020202020204" pitchFamily="34" charset="0"/>
                <a:ea typeface="Inter" panose="020B0502030000000004" pitchFamily="34" charset="0"/>
                <a:cs typeface="Arial" panose="020B0604020202020204" pitchFamily="34" charset="0"/>
              </a:rPr>
              <a:t>Water Environment Federation</a:t>
            </a:r>
          </a:p>
          <a:p>
            <a:pPr algn="ctr"/>
            <a:r>
              <a:rPr lang="en-US" sz="2000" dirty="0">
                <a:solidFill>
                  <a:srgbClr val="1E2A5D"/>
                </a:solidFill>
                <a:latin typeface="Arial" panose="020B0604020202020204" pitchFamily="34" charset="0"/>
                <a:ea typeface="Inter" panose="020B0502030000000004" pitchFamily="34" charset="0"/>
                <a:cs typeface="Arial" panose="020B0604020202020204" pitchFamily="34" charset="0"/>
              </a:rPr>
              <a:t>&amp;</a:t>
            </a:r>
          </a:p>
          <a:p>
            <a:pPr algn="ctr"/>
            <a:r>
              <a:rPr lang="en-US" sz="2000" b="1" dirty="0">
                <a:solidFill>
                  <a:srgbClr val="1E2A5D"/>
                </a:solidFill>
                <a:latin typeface="Arial" panose="020B0604020202020204" pitchFamily="34" charset="0"/>
                <a:ea typeface="Inter" panose="020B0502030000000004" pitchFamily="34" charset="0"/>
                <a:cs typeface="Arial" panose="020B0604020202020204" pitchFamily="34" charset="0"/>
              </a:rPr>
              <a:t>National Municipal Stormwater Alliance</a:t>
            </a:r>
          </a:p>
          <a:p>
            <a:endParaRPr lang="en-US" sz="2000" dirty="0">
              <a:solidFill>
                <a:srgbClr val="1E2A5D"/>
              </a:solidFill>
              <a:latin typeface="Arial" panose="020B0604020202020204" pitchFamily="34" charset="0"/>
              <a:ea typeface="Inter" panose="020B0502030000000004" pitchFamily="34" charset="0"/>
              <a:cs typeface="Arial" panose="020B0604020202020204" pitchFamily="34" charset="0"/>
            </a:endParaRPr>
          </a:p>
          <a:p>
            <a:r>
              <a:rPr lang="en-US" sz="2000" dirty="0">
                <a:solidFill>
                  <a:srgbClr val="1E2A5D"/>
                </a:solidFill>
                <a:latin typeface="Arial" panose="020B0604020202020204" pitchFamily="34" charset="0"/>
                <a:ea typeface="Inter" panose="020B0502030000000004" pitchFamily="34" charset="0"/>
                <a:cs typeface="Arial" panose="020B0604020202020204" pitchFamily="34" charset="0"/>
              </a:rPr>
              <a:t>April 2021</a:t>
            </a:r>
          </a:p>
          <a:p>
            <a:endParaRPr lang="en-US" sz="2000" dirty="0">
              <a:solidFill>
                <a:srgbClr val="1E2A5D"/>
              </a:solidFill>
              <a:latin typeface="Arial" panose="020B0604020202020204" pitchFamily="34" charset="0"/>
              <a:ea typeface="Inter" panose="020B0502030000000004" pitchFamily="34" charset="0"/>
              <a:cs typeface="Arial" panose="020B0604020202020204" pitchFamily="34" charset="0"/>
            </a:endParaRPr>
          </a:p>
          <a:p>
            <a:r>
              <a:rPr lang="en-US" sz="2000" dirty="0">
                <a:solidFill>
                  <a:srgbClr val="1E2A5D"/>
                </a:solidFill>
                <a:latin typeface="Arial" panose="020B0604020202020204" pitchFamily="34" charset="0"/>
                <a:ea typeface="Inter" panose="020B0502030000000004" pitchFamily="34" charset="0"/>
                <a:cs typeface="Arial" panose="020B0604020202020204" pitchFamily="34" charset="0"/>
              </a:rPr>
              <a:t>Meeting with:</a:t>
            </a:r>
          </a:p>
          <a:p>
            <a:r>
              <a:rPr lang="en-US" sz="2000" dirty="0">
                <a:solidFill>
                  <a:srgbClr val="1E2A5D"/>
                </a:solidFill>
                <a:latin typeface="Arial" panose="020B0604020202020204" pitchFamily="34" charset="0"/>
                <a:ea typeface="Inter" panose="020B0502030000000004" pitchFamily="34" charset="0"/>
                <a:cs typeface="Arial" panose="020B0604020202020204" pitchFamily="34" charset="0"/>
              </a:rPr>
              <a:t>John Smith</a:t>
            </a:r>
          </a:p>
          <a:p>
            <a:r>
              <a:rPr lang="en-US" sz="2000" dirty="0">
                <a:solidFill>
                  <a:srgbClr val="1E2A5D"/>
                </a:solidFill>
                <a:latin typeface="Arial" panose="020B0604020202020204" pitchFamily="34" charset="0"/>
                <a:ea typeface="Inter" panose="020B0502030000000004" pitchFamily="34" charset="0"/>
                <a:cs typeface="Arial" panose="020B0604020202020204" pitchFamily="34" charset="0"/>
                <a:hlinkClick r:id="rId5"/>
              </a:rPr>
              <a:t>Jsmith@emailaddress.com</a:t>
            </a:r>
            <a:endParaRPr lang="en-US" sz="2000" dirty="0">
              <a:solidFill>
                <a:srgbClr val="1E2A5D"/>
              </a:solidFill>
              <a:latin typeface="Arial" panose="020B0604020202020204" pitchFamily="34" charset="0"/>
              <a:ea typeface="Inter" panose="020B0502030000000004" pitchFamily="34" charset="0"/>
              <a:cs typeface="Arial" panose="020B0604020202020204" pitchFamily="34" charset="0"/>
            </a:endParaRPr>
          </a:p>
          <a:p>
            <a:r>
              <a:rPr lang="en-US" sz="2000" dirty="0">
                <a:solidFill>
                  <a:srgbClr val="1E2A5D"/>
                </a:solidFill>
                <a:latin typeface="Arial" panose="020B0604020202020204" pitchFamily="34" charset="0"/>
                <a:ea typeface="Inter" panose="020B0502030000000004" pitchFamily="34" charset="0"/>
                <a:cs typeface="Arial" panose="020B0604020202020204" pitchFamily="34" charset="0"/>
              </a:rPr>
              <a:t>555-555-5555</a:t>
            </a:r>
          </a:p>
          <a:p>
            <a:endParaRPr lang="en-US" sz="2000" dirty="0">
              <a:solidFill>
                <a:srgbClr val="1E2A5D"/>
              </a:solidFill>
              <a:latin typeface="Arial" panose="020B0604020202020204" pitchFamily="34" charset="0"/>
              <a:ea typeface="Inter" panose="020B05020300000000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4E23C85-1855-6B49-B886-8A16F6F45A60}"/>
              </a:ext>
            </a:extLst>
          </p:cNvPr>
          <p:cNvCxnSpPr/>
          <p:nvPr/>
        </p:nvCxnSpPr>
        <p:spPr>
          <a:xfrm>
            <a:off x="4625485" y="1725592"/>
            <a:ext cx="77247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63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pic>
        <p:nvPicPr>
          <p:cNvPr id="13" name="Picture 12" descr="Text, calendar&#10;&#10;Description automatically generated">
            <a:extLst>
              <a:ext uri="{FF2B5EF4-FFF2-40B4-BE49-F238E27FC236}">
                <a16:creationId xmlns:a16="http://schemas.microsoft.com/office/drawing/2014/main" id="{637CE96A-6F3B-C649-9CC9-18C9433B3C58}"/>
              </a:ext>
            </a:extLst>
          </p:cNvPr>
          <p:cNvPicPr>
            <a:picLocks noChangeAspect="1"/>
          </p:cNvPicPr>
          <p:nvPr/>
        </p:nvPicPr>
        <p:blipFill>
          <a:blip r:embed="rId4"/>
          <a:stretch>
            <a:fillRect/>
          </a:stretch>
        </p:blipFill>
        <p:spPr>
          <a:xfrm>
            <a:off x="241301" y="-17515"/>
            <a:ext cx="5183274" cy="6707765"/>
          </a:xfrm>
          <a:prstGeom prst="rect">
            <a:avLst/>
          </a:prstGeom>
        </p:spPr>
      </p:pic>
      <p:sp>
        <p:nvSpPr>
          <p:cNvPr id="14" name="Title 1">
            <a:extLst>
              <a:ext uri="{FF2B5EF4-FFF2-40B4-BE49-F238E27FC236}">
                <a16:creationId xmlns:a16="http://schemas.microsoft.com/office/drawing/2014/main" id="{29624D33-085A-2343-B4C9-6166C922221E}"/>
              </a:ext>
            </a:extLst>
          </p:cNvPr>
          <p:cNvSpPr>
            <a:spLocks noGrp="1"/>
          </p:cNvSpPr>
          <p:nvPr>
            <p:ph type="title"/>
          </p:nvPr>
        </p:nvSpPr>
        <p:spPr>
          <a:xfrm>
            <a:off x="5236029" y="427036"/>
            <a:ext cx="5921829" cy="1143000"/>
          </a:xfrm>
        </p:spPr>
        <p:txBody>
          <a:bodyPr>
            <a:noAutofit/>
          </a:bodyPr>
          <a:lstStyle/>
          <a:p>
            <a:r>
              <a:rPr lang="en-US" b="1" dirty="0"/>
              <a:t>Four Core Recommendations</a:t>
            </a:r>
          </a:p>
        </p:txBody>
      </p:sp>
      <p:sp>
        <p:nvSpPr>
          <p:cNvPr id="15" name="Content Placeholder 2">
            <a:extLst>
              <a:ext uri="{FF2B5EF4-FFF2-40B4-BE49-F238E27FC236}">
                <a16:creationId xmlns:a16="http://schemas.microsoft.com/office/drawing/2014/main" id="{99A0E779-B00C-9845-981F-A159C81EE320}"/>
              </a:ext>
            </a:extLst>
          </p:cNvPr>
          <p:cNvSpPr>
            <a:spLocks noGrp="1"/>
          </p:cNvSpPr>
          <p:nvPr>
            <p:ph idx="1"/>
          </p:nvPr>
        </p:nvSpPr>
        <p:spPr>
          <a:xfrm>
            <a:off x="5424574" y="1664713"/>
            <a:ext cx="6331137" cy="4395335"/>
          </a:xfrm>
        </p:spPr>
        <p:txBody>
          <a:bodyPr>
            <a:normAutofit/>
          </a:bodyPr>
          <a:lstStyle/>
          <a:p>
            <a:pPr marL="0" indent="0">
              <a:buNone/>
            </a:pPr>
            <a:r>
              <a:rPr lang="en-US" i="1" dirty="0"/>
              <a:t>Recommendations Available at</a:t>
            </a:r>
            <a:r>
              <a:rPr lang="en-US" b="1" i="1" dirty="0"/>
              <a:t>:</a:t>
            </a:r>
          </a:p>
          <a:p>
            <a:pPr marL="0" indent="0">
              <a:buNone/>
            </a:pPr>
            <a:r>
              <a:rPr lang="en-US" dirty="0">
                <a:hlinkClick r:id="rId5"/>
              </a:rPr>
              <a:t>http://bit.ly/swi-2021</a:t>
            </a:r>
            <a:endParaRPr lang="en-US" dirty="0"/>
          </a:p>
          <a:p>
            <a:pPr marL="0" indent="0">
              <a:buNone/>
            </a:pPr>
            <a:endParaRPr lang="en-US" sz="1600" dirty="0"/>
          </a:p>
          <a:p>
            <a:pPr marL="0" indent="0">
              <a:buNone/>
            </a:pPr>
            <a:r>
              <a:rPr lang="en-US" b="1" dirty="0"/>
              <a:t>4)  Promote Comprehensive Source Control for Stormwater Pollution</a:t>
            </a:r>
          </a:p>
          <a:p>
            <a:pPr marL="0" indent="0">
              <a:buNone/>
            </a:pPr>
            <a:r>
              <a:rPr lang="en-US" i="1" dirty="0"/>
              <a:t>Request: Direct the US EPA to establish a permanent program within the Office of Wastewater Management, and provide funding to be dedicated to developing pollutant source control for stormwater.</a:t>
            </a:r>
          </a:p>
          <a:p>
            <a:pPr marL="0" indent="0">
              <a:buNone/>
            </a:pPr>
            <a:endParaRPr lang="en-US" dirty="0"/>
          </a:p>
        </p:txBody>
      </p:sp>
    </p:spTree>
    <p:extLst>
      <p:ext uri="{BB962C8B-B14F-4D97-AF65-F5344CB8AC3E}">
        <p14:creationId xmlns:p14="http://schemas.microsoft.com/office/powerpoint/2010/main" val="26900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sp>
        <p:nvSpPr>
          <p:cNvPr id="4" name="Title 3">
            <a:extLst>
              <a:ext uri="{FF2B5EF4-FFF2-40B4-BE49-F238E27FC236}">
                <a16:creationId xmlns:a16="http://schemas.microsoft.com/office/drawing/2014/main" id="{55201E5E-D809-5546-B9D5-7C382286110D}"/>
              </a:ext>
            </a:extLst>
          </p:cNvPr>
          <p:cNvSpPr>
            <a:spLocks noGrp="1"/>
          </p:cNvSpPr>
          <p:nvPr>
            <p:ph type="title"/>
          </p:nvPr>
        </p:nvSpPr>
        <p:spPr>
          <a:xfrm>
            <a:off x="1261642" y="96837"/>
            <a:ext cx="10163629" cy="1325563"/>
          </a:xfrm>
        </p:spPr>
        <p:txBody>
          <a:bodyPr/>
          <a:lstStyle/>
          <a:p>
            <a:r>
              <a:rPr lang="en-US" b="1" dirty="0"/>
              <a:t>2021 Infrastructure Package</a:t>
            </a:r>
          </a:p>
        </p:txBody>
      </p:sp>
      <p:sp>
        <p:nvSpPr>
          <p:cNvPr id="8" name="Content Placeholder 7">
            <a:extLst>
              <a:ext uri="{FF2B5EF4-FFF2-40B4-BE49-F238E27FC236}">
                <a16:creationId xmlns:a16="http://schemas.microsoft.com/office/drawing/2014/main" id="{14C29121-363B-D547-861F-4FFEC14D997C}"/>
              </a:ext>
            </a:extLst>
          </p:cNvPr>
          <p:cNvSpPr>
            <a:spLocks noGrp="1"/>
          </p:cNvSpPr>
          <p:nvPr>
            <p:ph idx="1"/>
          </p:nvPr>
        </p:nvSpPr>
        <p:spPr>
          <a:xfrm>
            <a:off x="1131632" y="1297943"/>
            <a:ext cx="10556353" cy="5135241"/>
          </a:xfrm>
        </p:spPr>
        <p:txBody>
          <a:bodyPr>
            <a:normAutofit/>
          </a:bodyPr>
          <a:lstStyle/>
          <a:p>
            <a:pPr marL="0" indent="0">
              <a:spcBef>
                <a:spcPts val="0"/>
              </a:spcBef>
              <a:spcAft>
                <a:spcPts val="600"/>
              </a:spcAft>
              <a:buNone/>
            </a:pPr>
            <a:r>
              <a:rPr lang="en-US" b="1" dirty="0"/>
              <a:t>Key Stormwater Infrastructure Programs to include in the Infrastructure Package: </a:t>
            </a:r>
          </a:p>
          <a:p>
            <a:pPr>
              <a:spcBef>
                <a:spcPts val="0"/>
              </a:spcBef>
              <a:spcAft>
                <a:spcPts val="600"/>
              </a:spcAft>
            </a:pPr>
            <a:r>
              <a:rPr lang="en-US" dirty="0"/>
              <a:t>Clean Water SRF – </a:t>
            </a:r>
            <a:r>
              <a:rPr lang="en-US" i="1" dirty="0"/>
              <a:t>Forgivable Loans!</a:t>
            </a:r>
          </a:p>
          <a:p>
            <a:pPr>
              <a:spcBef>
                <a:spcPts val="0"/>
              </a:spcBef>
              <a:spcAft>
                <a:spcPts val="600"/>
              </a:spcAft>
            </a:pPr>
            <a:r>
              <a:rPr lang="en-US" dirty="0"/>
              <a:t>WIFIA</a:t>
            </a:r>
          </a:p>
          <a:p>
            <a:pPr>
              <a:spcBef>
                <a:spcPts val="0"/>
              </a:spcBef>
              <a:spcAft>
                <a:spcPts val="600"/>
              </a:spcAft>
            </a:pPr>
            <a:r>
              <a:rPr lang="en-US" dirty="0"/>
              <a:t>EPA Sewer Overflow &amp; Stormwater Reuse Municipal Grants</a:t>
            </a:r>
          </a:p>
          <a:p>
            <a:pPr>
              <a:spcBef>
                <a:spcPts val="0"/>
              </a:spcBef>
              <a:spcAft>
                <a:spcPts val="600"/>
              </a:spcAft>
            </a:pPr>
            <a:r>
              <a:rPr lang="en-US" dirty="0"/>
              <a:t>Stormwater Infrastructure Technology Grants </a:t>
            </a:r>
            <a:r>
              <a:rPr lang="en-US" i="1" dirty="0"/>
              <a:t>(Sect. 217, Senate Drinking Water &amp; Wastewater Infrastructure Act of 2021, S. 914)</a:t>
            </a:r>
          </a:p>
          <a:p>
            <a:pPr>
              <a:spcBef>
                <a:spcPts val="0"/>
              </a:spcBef>
              <a:spcAft>
                <a:spcPts val="600"/>
              </a:spcAft>
            </a:pPr>
            <a:r>
              <a:rPr lang="en-US" dirty="0"/>
              <a:t>Watershed Pilot Projects </a:t>
            </a:r>
            <a:r>
              <a:rPr lang="en-US" i="1" dirty="0"/>
              <a:t>(Sect. 3, House Water Quality Protection &amp; Jobs Creation Act of 2021, H.R. 1915)</a:t>
            </a:r>
          </a:p>
          <a:p>
            <a:pPr>
              <a:spcBef>
                <a:spcPts val="0"/>
              </a:spcBef>
              <a:spcAft>
                <a:spcPts val="600"/>
              </a:spcAft>
            </a:pPr>
            <a:r>
              <a:rPr lang="en-US" dirty="0"/>
              <a:t>New Resiliency Grant Programs</a:t>
            </a:r>
          </a:p>
        </p:txBody>
      </p:sp>
    </p:spTree>
    <p:extLst>
      <p:ext uri="{BB962C8B-B14F-4D97-AF65-F5344CB8AC3E}">
        <p14:creationId xmlns:p14="http://schemas.microsoft.com/office/powerpoint/2010/main" val="181842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sp>
        <p:nvSpPr>
          <p:cNvPr id="4" name="Title 3">
            <a:extLst>
              <a:ext uri="{FF2B5EF4-FFF2-40B4-BE49-F238E27FC236}">
                <a16:creationId xmlns:a16="http://schemas.microsoft.com/office/drawing/2014/main" id="{55201E5E-D809-5546-B9D5-7C382286110D}"/>
              </a:ext>
            </a:extLst>
          </p:cNvPr>
          <p:cNvSpPr>
            <a:spLocks noGrp="1"/>
          </p:cNvSpPr>
          <p:nvPr>
            <p:ph type="title"/>
          </p:nvPr>
        </p:nvSpPr>
        <p:spPr>
          <a:xfrm>
            <a:off x="1190170" y="365125"/>
            <a:ext cx="10163629" cy="1325563"/>
          </a:xfrm>
        </p:spPr>
        <p:txBody>
          <a:bodyPr/>
          <a:lstStyle/>
          <a:p>
            <a:r>
              <a:rPr lang="en-US" dirty="0"/>
              <a:t>Additional Resources</a:t>
            </a:r>
          </a:p>
        </p:txBody>
      </p:sp>
      <p:sp>
        <p:nvSpPr>
          <p:cNvPr id="8" name="Content Placeholder 7">
            <a:extLst>
              <a:ext uri="{FF2B5EF4-FFF2-40B4-BE49-F238E27FC236}">
                <a16:creationId xmlns:a16="http://schemas.microsoft.com/office/drawing/2014/main" id="{14C29121-363B-D547-861F-4FFEC14D997C}"/>
              </a:ext>
            </a:extLst>
          </p:cNvPr>
          <p:cNvSpPr>
            <a:spLocks noGrp="1"/>
          </p:cNvSpPr>
          <p:nvPr>
            <p:ph idx="1"/>
          </p:nvPr>
        </p:nvSpPr>
        <p:spPr>
          <a:xfrm>
            <a:off x="1190170" y="1422400"/>
            <a:ext cx="10163630" cy="4754563"/>
          </a:xfrm>
        </p:spPr>
        <p:txBody>
          <a:bodyPr>
            <a:normAutofit/>
          </a:bodyPr>
          <a:lstStyle/>
          <a:p>
            <a:r>
              <a:rPr lang="en-US" dirty="0"/>
              <a:t>Please contact _____ at (email address) if you would like a stormwater facility tour or a meet &amp; greet with local stormwater professionals.</a:t>
            </a:r>
          </a:p>
          <a:p>
            <a:r>
              <a:rPr lang="en-US" dirty="0"/>
              <a:t>If you need additional info about the Recommendations, please contact:</a:t>
            </a:r>
          </a:p>
          <a:p>
            <a:pPr lvl="1"/>
            <a:r>
              <a:rPr lang="en-US" dirty="0"/>
              <a:t>Steve Dye (WEF), </a:t>
            </a:r>
            <a:r>
              <a:rPr lang="en-US" dirty="0">
                <a:hlinkClick r:id="rId5"/>
              </a:rPr>
              <a:t>sdye@wef.org</a:t>
            </a:r>
            <a:r>
              <a:rPr lang="en-US" dirty="0"/>
              <a:t> </a:t>
            </a:r>
          </a:p>
          <a:p>
            <a:pPr lvl="1"/>
            <a:r>
              <a:rPr lang="en-US" dirty="0"/>
              <a:t>Seth Brown (NMSA), </a:t>
            </a:r>
            <a:r>
              <a:rPr lang="en-US" dirty="0">
                <a:hlinkClick r:id="rId6"/>
              </a:rPr>
              <a:t>seth.brown@nationalstormwateralliance.org</a:t>
            </a:r>
            <a:endParaRPr lang="en-US" dirty="0"/>
          </a:p>
          <a:p>
            <a:r>
              <a:rPr lang="en-US" dirty="0"/>
              <a:t>For additional info and materials, please visit:</a:t>
            </a:r>
          </a:p>
          <a:p>
            <a:pPr lvl="1"/>
            <a:r>
              <a:rPr lang="en-US" dirty="0"/>
              <a:t>2021 Recommendations Document: </a:t>
            </a:r>
            <a:r>
              <a:rPr lang="en-US" dirty="0">
                <a:hlinkClick r:id="rId7"/>
              </a:rPr>
              <a:t>http://bit.ly/swi-2021</a:t>
            </a:r>
            <a:endParaRPr lang="en-US" dirty="0"/>
          </a:p>
          <a:p>
            <a:pPr lvl="1"/>
            <a:r>
              <a:rPr lang="en-US" dirty="0">
                <a:hlinkClick r:id="rId8"/>
              </a:rPr>
              <a:t>https://wefstormwaterinstitute.org</a:t>
            </a:r>
            <a:endParaRPr lang="en-US" dirty="0"/>
          </a:p>
          <a:p>
            <a:pPr lvl="1"/>
            <a:r>
              <a:rPr lang="en-US" dirty="0">
                <a:hlinkClick r:id="rId9"/>
              </a:rPr>
              <a:t>https://nationalstormwateralliance.org</a:t>
            </a:r>
            <a:endParaRPr lang="en-US" dirty="0"/>
          </a:p>
          <a:p>
            <a:pPr lvl="1"/>
            <a:endParaRPr lang="en-US" dirty="0"/>
          </a:p>
        </p:txBody>
      </p:sp>
    </p:spTree>
    <p:extLst>
      <p:ext uri="{BB962C8B-B14F-4D97-AF65-F5344CB8AC3E}">
        <p14:creationId xmlns:p14="http://schemas.microsoft.com/office/powerpoint/2010/main" val="887637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sp>
        <p:nvSpPr>
          <p:cNvPr id="4" name="Title 3">
            <a:extLst>
              <a:ext uri="{FF2B5EF4-FFF2-40B4-BE49-F238E27FC236}">
                <a16:creationId xmlns:a16="http://schemas.microsoft.com/office/drawing/2014/main" id="{65E709B3-A079-0D4D-A70A-CA181D67396E}"/>
              </a:ext>
            </a:extLst>
          </p:cNvPr>
          <p:cNvSpPr>
            <a:spLocks noGrp="1"/>
          </p:cNvSpPr>
          <p:nvPr>
            <p:ph type="title"/>
          </p:nvPr>
        </p:nvSpPr>
        <p:spPr>
          <a:xfrm>
            <a:off x="1246908" y="365125"/>
            <a:ext cx="10106891" cy="1325563"/>
          </a:xfrm>
        </p:spPr>
        <p:txBody>
          <a:bodyPr/>
          <a:lstStyle/>
          <a:p>
            <a:r>
              <a:rPr lang="en-US" dirty="0"/>
              <a:t>Meeting Agenda</a:t>
            </a:r>
          </a:p>
        </p:txBody>
      </p:sp>
      <p:sp>
        <p:nvSpPr>
          <p:cNvPr id="8" name="Content Placeholder 7">
            <a:extLst>
              <a:ext uri="{FF2B5EF4-FFF2-40B4-BE49-F238E27FC236}">
                <a16:creationId xmlns:a16="http://schemas.microsoft.com/office/drawing/2014/main" id="{903133F6-BC03-1742-9D13-ECE890DBA7F1}"/>
              </a:ext>
            </a:extLst>
          </p:cNvPr>
          <p:cNvSpPr>
            <a:spLocks noGrp="1"/>
          </p:cNvSpPr>
          <p:nvPr>
            <p:ph idx="1"/>
          </p:nvPr>
        </p:nvSpPr>
        <p:spPr>
          <a:xfrm>
            <a:off x="1246907" y="1565503"/>
            <a:ext cx="10374952" cy="4351338"/>
          </a:xfrm>
        </p:spPr>
        <p:txBody>
          <a:bodyPr>
            <a:normAutofit/>
          </a:bodyPr>
          <a:lstStyle/>
          <a:p>
            <a:r>
              <a:rPr lang="en-US" sz="3600" dirty="0"/>
              <a:t>Introductions</a:t>
            </a:r>
          </a:p>
          <a:p>
            <a:pPr lvl="1"/>
            <a:r>
              <a:rPr lang="en-US" sz="3600" i="1" dirty="0"/>
              <a:t>Names of meeting participants</a:t>
            </a:r>
          </a:p>
          <a:p>
            <a:pPr lvl="1"/>
            <a:r>
              <a:rPr lang="en-US" sz="3600" i="1" dirty="0"/>
              <a:t>Names of meeting participants</a:t>
            </a:r>
          </a:p>
          <a:p>
            <a:r>
              <a:rPr lang="en-US" sz="3600" dirty="0"/>
              <a:t>Update from </a:t>
            </a:r>
            <a:r>
              <a:rPr lang="en-US" sz="3600" i="1" dirty="0"/>
              <a:t>(Name of town, utility, state, organization)</a:t>
            </a:r>
          </a:p>
          <a:p>
            <a:r>
              <a:rPr lang="en-US" sz="3600" dirty="0"/>
              <a:t>Priorities for the Water Sector</a:t>
            </a:r>
          </a:p>
          <a:p>
            <a:pPr marL="0" indent="0">
              <a:buNone/>
            </a:pPr>
            <a:endParaRPr lang="en-US" dirty="0"/>
          </a:p>
        </p:txBody>
      </p:sp>
    </p:spTree>
    <p:extLst>
      <p:ext uri="{BB962C8B-B14F-4D97-AF65-F5344CB8AC3E}">
        <p14:creationId xmlns:p14="http://schemas.microsoft.com/office/powerpoint/2010/main" val="13245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sp>
        <p:nvSpPr>
          <p:cNvPr id="4" name="Title 3">
            <a:extLst>
              <a:ext uri="{FF2B5EF4-FFF2-40B4-BE49-F238E27FC236}">
                <a16:creationId xmlns:a16="http://schemas.microsoft.com/office/drawing/2014/main" id="{6000EE97-A2DF-1A44-8296-F4C33B85C4E7}"/>
              </a:ext>
            </a:extLst>
          </p:cNvPr>
          <p:cNvSpPr>
            <a:spLocks noGrp="1"/>
          </p:cNvSpPr>
          <p:nvPr>
            <p:ph type="title"/>
          </p:nvPr>
        </p:nvSpPr>
        <p:spPr>
          <a:xfrm>
            <a:off x="1108364" y="365125"/>
            <a:ext cx="10245436" cy="1325563"/>
          </a:xfrm>
        </p:spPr>
        <p:txBody>
          <a:bodyPr/>
          <a:lstStyle/>
          <a:p>
            <a:r>
              <a:rPr lang="en-US" dirty="0"/>
              <a:t>Update from the ______</a:t>
            </a:r>
          </a:p>
        </p:txBody>
      </p:sp>
      <p:sp>
        <p:nvSpPr>
          <p:cNvPr id="8" name="Content Placeholder 7">
            <a:extLst>
              <a:ext uri="{FF2B5EF4-FFF2-40B4-BE49-F238E27FC236}">
                <a16:creationId xmlns:a16="http://schemas.microsoft.com/office/drawing/2014/main" id="{0B43BC8A-6507-E64D-B077-E82A579680EA}"/>
              </a:ext>
            </a:extLst>
          </p:cNvPr>
          <p:cNvSpPr>
            <a:spLocks noGrp="1"/>
          </p:cNvSpPr>
          <p:nvPr>
            <p:ph idx="1"/>
          </p:nvPr>
        </p:nvSpPr>
        <p:spPr>
          <a:xfrm>
            <a:off x="1108364" y="1825625"/>
            <a:ext cx="10245436" cy="4351338"/>
          </a:xfrm>
        </p:spPr>
        <p:txBody>
          <a:bodyPr/>
          <a:lstStyle/>
          <a:p>
            <a:r>
              <a:rPr lang="en-US" dirty="0"/>
              <a:t>Include a couple bullet point items about the status of things back home, such as specific stormwater infrastructure projects needed or underway, or an update on the amazing work the employees are doing to protect the community, or any other challenges your organization is facing.</a:t>
            </a:r>
          </a:p>
          <a:p>
            <a:r>
              <a:rPr lang="en-US" dirty="0"/>
              <a:t>Feel free to add photos on this slide or create another slide.</a:t>
            </a:r>
          </a:p>
        </p:txBody>
      </p:sp>
    </p:spTree>
    <p:extLst>
      <p:ext uri="{BB962C8B-B14F-4D97-AF65-F5344CB8AC3E}">
        <p14:creationId xmlns:p14="http://schemas.microsoft.com/office/powerpoint/2010/main" val="131165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pic>
        <p:nvPicPr>
          <p:cNvPr id="13" name="Picture 12" descr="Text, calendar&#10;&#10;Description automatically generated">
            <a:extLst>
              <a:ext uri="{FF2B5EF4-FFF2-40B4-BE49-F238E27FC236}">
                <a16:creationId xmlns:a16="http://schemas.microsoft.com/office/drawing/2014/main" id="{637CE96A-6F3B-C649-9CC9-18C9433B3C58}"/>
              </a:ext>
            </a:extLst>
          </p:cNvPr>
          <p:cNvPicPr>
            <a:picLocks noChangeAspect="1"/>
          </p:cNvPicPr>
          <p:nvPr/>
        </p:nvPicPr>
        <p:blipFill>
          <a:blip r:embed="rId4"/>
          <a:stretch>
            <a:fillRect/>
          </a:stretch>
        </p:blipFill>
        <p:spPr>
          <a:xfrm>
            <a:off x="241301" y="-17515"/>
            <a:ext cx="5183274" cy="6707765"/>
          </a:xfrm>
          <a:prstGeom prst="rect">
            <a:avLst/>
          </a:prstGeom>
        </p:spPr>
      </p:pic>
      <p:sp>
        <p:nvSpPr>
          <p:cNvPr id="14" name="Title 1">
            <a:extLst>
              <a:ext uri="{FF2B5EF4-FFF2-40B4-BE49-F238E27FC236}">
                <a16:creationId xmlns:a16="http://schemas.microsoft.com/office/drawing/2014/main" id="{29624D33-085A-2343-B4C9-6166C922221E}"/>
              </a:ext>
            </a:extLst>
          </p:cNvPr>
          <p:cNvSpPr>
            <a:spLocks noGrp="1"/>
          </p:cNvSpPr>
          <p:nvPr>
            <p:ph type="title"/>
          </p:nvPr>
        </p:nvSpPr>
        <p:spPr>
          <a:xfrm>
            <a:off x="5236029" y="427036"/>
            <a:ext cx="5921829" cy="1143000"/>
          </a:xfrm>
        </p:spPr>
        <p:txBody>
          <a:bodyPr>
            <a:noAutofit/>
          </a:bodyPr>
          <a:lstStyle/>
          <a:p>
            <a:r>
              <a:rPr lang="en-US" b="1" dirty="0"/>
              <a:t>Four Core Recommendations</a:t>
            </a:r>
          </a:p>
        </p:txBody>
      </p:sp>
      <p:sp>
        <p:nvSpPr>
          <p:cNvPr id="15" name="Content Placeholder 2">
            <a:extLst>
              <a:ext uri="{FF2B5EF4-FFF2-40B4-BE49-F238E27FC236}">
                <a16:creationId xmlns:a16="http://schemas.microsoft.com/office/drawing/2014/main" id="{99A0E779-B00C-9845-981F-A159C81EE320}"/>
              </a:ext>
            </a:extLst>
          </p:cNvPr>
          <p:cNvSpPr>
            <a:spLocks noGrp="1"/>
          </p:cNvSpPr>
          <p:nvPr>
            <p:ph idx="1"/>
          </p:nvPr>
        </p:nvSpPr>
        <p:spPr>
          <a:xfrm>
            <a:off x="5236888" y="1664713"/>
            <a:ext cx="6518824" cy="4395335"/>
          </a:xfrm>
        </p:spPr>
        <p:txBody>
          <a:bodyPr>
            <a:normAutofit fontScale="92500" lnSpcReduction="10000"/>
          </a:bodyPr>
          <a:lstStyle/>
          <a:p>
            <a:pPr marL="0" indent="0">
              <a:buNone/>
            </a:pPr>
            <a:r>
              <a:rPr lang="en-US" i="1" dirty="0"/>
              <a:t>Recommendations Available at</a:t>
            </a:r>
            <a:r>
              <a:rPr lang="en-US" b="1" i="1" dirty="0"/>
              <a:t>:</a:t>
            </a:r>
          </a:p>
          <a:p>
            <a:pPr marL="0" indent="0">
              <a:buNone/>
            </a:pPr>
            <a:r>
              <a:rPr lang="en-US" dirty="0">
                <a:hlinkClick r:id="rId5"/>
              </a:rPr>
              <a:t>http://bit.ly/swi-2021</a:t>
            </a:r>
            <a:endParaRPr lang="en-US" dirty="0"/>
          </a:p>
          <a:p>
            <a:pPr marL="0" indent="0">
              <a:buNone/>
            </a:pPr>
            <a:endParaRPr lang="en-US" dirty="0"/>
          </a:p>
          <a:p>
            <a:pPr marL="514350" indent="-514350">
              <a:buAutoNum type="arabicParenR"/>
            </a:pPr>
            <a:r>
              <a:rPr lang="en-US" dirty="0"/>
              <a:t>SW Infrastructure Funding Tools</a:t>
            </a:r>
          </a:p>
          <a:p>
            <a:pPr marL="514350" indent="-514350">
              <a:buAutoNum type="arabicParenR"/>
            </a:pPr>
            <a:r>
              <a:rPr lang="en-US" dirty="0"/>
              <a:t>Stormwater Treatment System Verification Program Funding</a:t>
            </a:r>
          </a:p>
          <a:p>
            <a:pPr marL="514350" indent="-514350">
              <a:buAutoNum type="arabicParenR"/>
            </a:pPr>
            <a:r>
              <a:rPr lang="en-US" dirty="0"/>
              <a:t>Local Flooding Product and Reference Development Funding</a:t>
            </a:r>
          </a:p>
          <a:p>
            <a:pPr marL="514350" indent="-514350">
              <a:buAutoNum type="arabicParenR"/>
            </a:pPr>
            <a:r>
              <a:rPr lang="en-US" dirty="0"/>
              <a:t>Promote Comprehensive Source Control for Stormwater Pollution</a:t>
            </a:r>
          </a:p>
        </p:txBody>
      </p:sp>
    </p:spTree>
    <p:extLst>
      <p:ext uri="{BB962C8B-B14F-4D97-AF65-F5344CB8AC3E}">
        <p14:creationId xmlns:p14="http://schemas.microsoft.com/office/powerpoint/2010/main" val="294769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sp>
        <p:nvSpPr>
          <p:cNvPr id="8" name="Content Placeholder 7">
            <a:extLst>
              <a:ext uri="{FF2B5EF4-FFF2-40B4-BE49-F238E27FC236}">
                <a16:creationId xmlns:a16="http://schemas.microsoft.com/office/drawing/2014/main" id="{14C29121-363B-D547-861F-4FFEC14D997C}"/>
              </a:ext>
            </a:extLst>
          </p:cNvPr>
          <p:cNvSpPr>
            <a:spLocks noGrp="1"/>
          </p:cNvSpPr>
          <p:nvPr>
            <p:ph idx="1"/>
          </p:nvPr>
        </p:nvSpPr>
        <p:spPr>
          <a:xfrm>
            <a:off x="740937" y="794988"/>
            <a:ext cx="5292274" cy="5351882"/>
          </a:xfrm>
        </p:spPr>
        <p:txBody>
          <a:bodyPr>
            <a:normAutofit lnSpcReduction="10000"/>
          </a:bodyPr>
          <a:lstStyle/>
          <a:p>
            <a:pPr>
              <a:spcBef>
                <a:spcPts val="0"/>
              </a:spcBef>
              <a:spcAft>
                <a:spcPts val="600"/>
              </a:spcAft>
              <a:buFont typeface="Wingdings" pitchFamily="2" charset="2"/>
              <a:buChar char="Ø"/>
            </a:pPr>
            <a:r>
              <a:rPr lang="en-US" dirty="0"/>
              <a:t>There are </a:t>
            </a:r>
            <a:r>
              <a:rPr lang="en-US" b="1" dirty="0"/>
              <a:t>massive national need </a:t>
            </a:r>
            <a:r>
              <a:rPr lang="en-US" dirty="0"/>
              <a:t>for stormwater infrastructure funding.</a:t>
            </a:r>
          </a:p>
          <a:p>
            <a:pPr lvl="1">
              <a:spcBef>
                <a:spcPts val="0"/>
              </a:spcBef>
              <a:spcAft>
                <a:spcPts val="600"/>
              </a:spcAft>
              <a:buFont typeface="Wingdings" pitchFamily="2" charset="2"/>
              <a:buChar char="Ø"/>
            </a:pPr>
            <a:r>
              <a:rPr lang="en-US" dirty="0"/>
              <a:t>WEF’s 2020 MS4 National Needs Survey found a stormwater infrastructure funding needs gap of </a:t>
            </a:r>
            <a:r>
              <a:rPr lang="en-US" b="1" dirty="0"/>
              <a:t>$8.5 billion annually</a:t>
            </a:r>
            <a:r>
              <a:rPr lang="en-US" dirty="0"/>
              <a:t>.</a:t>
            </a:r>
          </a:p>
          <a:p>
            <a:pPr lvl="1">
              <a:spcBef>
                <a:spcPts val="0"/>
              </a:spcBef>
              <a:spcAft>
                <a:spcPts val="600"/>
              </a:spcAft>
              <a:buFont typeface="Wingdings" pitchFamily="2" charset="2"/>
              <a:buChar char="Ø"/>
            </a:pPr>
            <a:r>
              <a:rPr lang="en-US" dirty="0"/>
              <a:t>In March 2021, ASCE released their first-ever Stormwater Infrastructure Report Card and gave stormwater infrastructure a </a:t>
            </a:r>
            <a:r>
              <a:rPr lang="en-US" b="1" dirty="0"/>
              <a:t>D Grade</a:t>
            </a:r>
            <a:r>
              <a:rPr lang="en-US" dirty="0"/>
              <a:t>. </a:t>
            </a:r>
          </a:p>
          <a:p>
            <a:pPr lvl="1">
              <a:spcBef>
                <a:spcPts val="0"/>
              </a:spcBef>
              <a:spcAft>
                <a:spcPts val="600"/>
              </a:spcAft>
              <a:buFont typeface="Wingdings" pitchFamily="2" charset="2"/>
              <a:buChar char="Ø"/>
            </a:pPr>
            <a:r>
              <a:rPr lang="en-US" dirty="0"/>
              <a:t>Even more frequent and intense rain events are expected, according to the 2014 National Climate Assessment Report.</a:t>
            </a:r>
          </a:p>
          <a:p>
            <a:pPr marL="457200" lvl="1" indent="0">
              <a:spcBef>
                <a:spcPts val="0"/>
              </a:spcBef>
              <a:spcAft>
                <a:spcPts val="600"/>
              </a:spcAft>
              <a:buNone/>
            </a:pPr>
            <a:endParaRPr lang="en-US" dirty="0"/>
          </a:p>
        </p:txBody>
      </p:sp>
      <p:pic>
        <p:nvPicPr>
          <p:cNvPr id="13" name="Picture 12">
            <a:extLst>
              <a:ext uri="{FF2B5EF4-FFF2-40B4-BE49-F238E27FC236}">
                <a16:creationId xmlns:a16="http://schemas.microsoft.com/office/drawing/2014/main" id="{40F93C65-FF4C-4046-B6C4-C2E5EC1D5AC6}"/>
              </a:ext>
            </a:extLst>
          </p:cNvPr>
          <p:cNvPicPr>
            <a:picLocks noChangeAspect="1"/>
          </p:cNvPicPr>
          <p:nvPr/>
        </p:nvPicPr>
        <p:blipFill>
          <a:blip r:embed="rId5"/>
          <a:stretch>
            <a:fillRect/>
          </a:stretch>
        </p:blipFill>
        <p:spPr>
          <a:xfrm>
            <a:off x="8374429" y="1229169"/>
            <a:ext cx="3236597" cy="2358093"/>
          </a:xfrm>
          <a:prstGeom prst="rect">
            <a:avLst/>
          </a:prstGeom>
        </p:spPr>
      </p:pic>
      <p:pic>
        <p:nvPicPr>
          <p:cNvPr id="14" name="Picture 13">
            <a:extLst>
              <a:ext uri="{FF2B5EF4-FFF2-40B4-BE49-F238E27FC236}">
                <a16:creationId xmlns:a16="http://schemas.microsoft.com/office/drawing/2014/main" id="{260CB454-5FBC-3843-9815-259B86389F70}"/>
              </a:ext>
            </a:extLst>
          </p:cNvPr>
          <p:cNvPicPr>
            <a:picLocks noChangeAspect="1"/>
          </p:cNvPicPr>
          <p:nvPr/>
        </p:nvPicPr>
        <p:blipFill>
          <a:blip r:embed="rId6"/>
          <a:stretch>
            <a:fillRect/>
          </a:stretch>
        </p:blipFill>
        <p:spPr>
          <a:xfrm>
            <a:off x="8804927" y="4653637"/>
            <a:ext cx="3145772" cy="1974334"/>
          </a:xfrm>
          <a:prstGeom prst="rect">
            <a:avLst/>
          </a:prstGeom>
        </p:spPr>
      </p:pic>
      <p:pic>
        <p:nvPicPr>
          <p:cNvPr id="11" name="Picture 10">
            <a:extLst>
              <a:ext uri="{FF2B5EF4-FFF2-40B4-BE49-F238E27FC236}">
                <a16:creationId xmlns:a16="http://schemas.microsoft.com/office/drawing/2014/main" id="{F2FDF7BA-6D86-614F-B711-0546D14470DB}"/>
              </a:ext>
            </a:extLst>
          </p:cNvPr>
          <p:cNvPicPr>
            <a:picLocks noChangeAspect="1"/>
          </p:cNvPicPr>
          <p:nvPr/>
        </p:nvPicPr>
        <p:blipFill>
          <a:blip r:embed="rId7"/>
          <a:stretch>
            <a:fillRect/>
          </a:stretch>
        </p:blipFill>
        <p:spPr>
          <a:xfrm>
            <a:off x="6179141" y="3494088"/>
            <a:ext cx="4198672" cy="1195648"/>
          </a:xfrm>
          <a:prstGeom prst="rect">
            <a:avLst/>
          </a:prstGeom>
        </p:spPr>
      </p:pic>
      <p:pic>
        <p:nvPicPr>
          <p:cNvPr id="12" name="Picture 11">
            <a:extLst>
              <a:ext uri="{FF2B5EF4-FFF2-40B4-BE49-F238E27FC236}">
                <a16:creationId xmlns:a16="http://schemas.microsoft.com/office/drawing/2014/main" id="{FB66857B-8074-0A48-A081-0BDB531AE33E}"/>
              </a:ext>
            </a:extLst>
          </p:cNvPr>
          <p:cNvPicPr>
            <a:picLocks noChangeAspect="1"/>
          </p:cNvPicPr>
          <p:nvPr/>
        </p:nvPicPr>
        <p:blipFill>
          <a:blip r:embed="rId8"/>
          <a:stretch>
            <a:fillRect/>
          </a:stretch>
        </p:blipFill>
        <p:spPr>
          <a:xfrm>
            <a:off x="6158791" y="370984"/>
            <a:ext cx="4397092" cy="1256312"/>
          </a:xfrm>
          <a:prstGeom prst="rect">
            <a:avLst/>
          </a:prstGeom>
        </p:spPr>
      </p:pic>
    </p:spTree>
    <p:extLst>
      <p:ext uri="{BB962C8B-B14F-4D97-AF65-F5344CB8AC3E}">
        <p14:creationId xmlns:p14="http://schemas.microsoft.com/office/powerpoint/2010/main" val="4112063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sp>
        <p:nvSpPr>
          <p:cNvPr id="8" name="Content Placeholder 7">
            <a:extLst>
              <a:ext uri="{FF2B5EF4-FFF2-40B4-BE49-F238E27FC236}">
                <a16:creationId xmlns:a16="http://schemas.microsoft.com/office/drawing/2014/main" id="{14C29121-363B-D547-861F-4FFEC14D997C}"/>
              </a:ext>
            </a:extLst>
          </p:cNvPr>
          <p:cNvSpPr>
            <a:spLocks noGrp="1"/>
          </p:cNvSpPr>
          <p:nvPr>
            <p:ph idx="1"/>
          </p:nvPr>
        </p:nvSpPr>
        <p:spPr>
          <a:xfrm>
            <a:off x="102150" y="931634"/>
            <a:ext cx="5660475" cy="5450116"/>
          </a:xfrm>
        </p:spPr>
        <p:txBody>
          <a:bodyPr>
            <a:noAutofit/>
          </a:bodyPr>
          <a:lstStyle/>
          <a:p>
            <a:pPr>
              <a:spcBef>
                <a:spcPts val="0"/>
              </a:spcBef>
              <a:spcAft>
                <a:spcPts val="600"/>
              </a:spcAft>
              <a:buFont typeface="Wingdings" pitchFamily="2" charset="2"/>
              <a:buChar char="Ø"/>
            </a:pPr>
            <a:r>
              <a:rPr lang="en-US" sz="2400" dirty="0"/>
              <a:t>Stormwater Infrastructure Funding </a:t>
            </a:r>
            <a:r>
              <a:rPr lang="en-US" sz="2400" b="1" dirty="0"/>
              <a:t>MUST</a:t>
            </a:r>
            <a:r>
              <a:rPr lang="en-US" sz="2400" dirty="0"/>
              <a:t> be included in the Infrastructure Package!</a:t>
            </a:r>
          </a:p>
          <a:p>
            <a:pPr marL="0" indent="0">
              <a:spcBef>
                <a:spcPts val="0"/>
              </a:spcBef>
              <a:spcAft>
                <a:spcPts val="600"/>
              </a:spcAft>
              <a:buNone/>
            </a:pPr>
            <a:endParaRPr lang="en-US" sz="1000" dirty="0"/>
          </a:p>
          <a:p>
            <a:pPr>
              <a:spcBef>
                <a:spcPts val="0"/>
              </a:spcBef>
              <a:spcAft>
                <a:spcPts val="600"/>
              </a:spcAft>
              <a:buFont typeface="Wingdings" pitchFamily="2" charset="2"/>
              <a:buChar char="Ø"/>
            </a:pPr>
            <a:r>
              <a:rPr lang="en-US" sz="2400" dirty="0"/>
              <a:t>Funding </a:t>
            </a:r>
            <a:r>
              <a:rPr lang="en-US" sz="2400" b="1" dirty="0"/>
              <a:t>MUST</a:t>
            </a:r>
            <a:r>
              <a:rPr lang="en-US" sz="2400" dirty="0"/>
              <a:t> be as </a:t>
            </a:r>
            <a:r>
              <a:rPr lang="en-US" sz="2400" b="1" dirty="0"/>
              <a:t>Grants or Forgivable Loans. </a:t>
            </a:r>
          </a:p>
          <a:p>
            <a:pPr lvl="1">
              <a:spcBef>
                <a:spcPts val="0"/>
              </a:spcBef>
              <a:spcAft>
                <a:spcPts val="600"/>
              </a:spcAft>
              <a:buFont typeface="Wingdings" pitchFamily="2" charset="2"/>
              <a:buChar char="Ø"/>
            </a:pPr>
            <a:r>
              <a:rPr lang="en-US" sz="2000" dirty="0"/>
              <a:t>Ratepayers and utilities cannot afford more loans.</a:t>
            </a:r>
          </a:p>
          <a:p>
            <a:pPr lvl="1">
              <a:spcBef>
                <a:spcPts val="0"/>
              </a:spcBef>
              <a:spcAft>
                <a:spcPts val="600"/>
              </a:spcAft>
              <a:buFont typeface="Wingdings" pitchFamily="2" charset="2"/>
              <a:buChar char="Ø"/>
            </a:pPr>
            <a:r>
              <a:rPr lang="en-US" sz="2000" dirty="0"/>
              <a:t>70% of MS4 communities lack a stormwater utility or way to repay a loan.</a:t>
            </a:r>
          </a:p>
          <a:p>
            <a:pPr lvl="1">
              <a:spcBef>
                <a:spcPts val="0"/>
              </a:spcBef>
              <a:spcAft>
                <a:spcPts val="600"/>
              </a:spcAft>
              <a:buFont typeface="Wingdings" pitchFamily="2" charset="2"/>
              <a:buChar char="Ø"/>
            </a:pPr>
            <a:r>
              <a:rPr lang="en-US" sz="2000" dirty="0"/>
              <a:t>Currently, federally-subsidized water infrastructure funding provides less than 5% of all local water infrastructure funding.</a:t>
            </a:r>
          </a:p>
          <a:p>
            <a:pPr lvl="1">
              <a:spcBef>
                <a:spcPts val="0"/>
              </a:spcBef>
              <a:spcAft>
                <a:spcPts val="600"/>
              </a:spcAft>
              <a:buFont typeface="Wingdings" pitchFamily="2" charset="2"/>
              <a:buChar char="Ø"/>
            </a:pPr>
            <a:r>
              <a:rPr lang="en-US" sz="2000" dirty="0"/>
              <a:t>It is estimated that nationally only 1.5 to 3 percent of the Clean Water SRF’s Green Project Reserve goes towards stormwater, but in many states zero percent goes towards stormwater.</a:t>
            </a:r>
          </a:p>
        </p:txBody>
      </p:sp>
      <p:pic>
        <p:nvPicPr>
          <p:cNvPr id="10" name="Picture 9">
            <a:extLst>
              <a:ext uri="{FF2B5EF4-FFF2-40B4-BE49-F238E27FC236}">
                <a16:creationId xmlns:a16="http://schemas.microsoft.com/office/drawing/2014/main" id="{7DEDA6DD-705A-AE4C-A111-A61EC930DB6D}"/>
              </a:ext>
            </a:extLst>
          </p:cNvPr>
          <p:cNvPicPr>
            <a:picLocks noChangeAspect="1"/>
          </p:cNvPicPr>
          <p:nvPr/>
        </p:nvPicPr>
        <p:blipFill>
          <a:blip r:embed="rId4"/>
          <a:stretch>
            <a:fillRect/>
          </a:stretch>
        </p:blipFill>
        <p:spPr>
          <a:xfrm>
            <a:off x="6405525" y="335998"/>
            <a:ext cx="2619443" cy="2709223"/>
          </a:xfrm>
          <a:prstGeom prst="rect">
            <a:avLst/>
          </a:prstGeom>
        </p:spPr>
      </p:pic>
      <p:pic>
        <p:nvPicPr>
          <p:cNvPr id="11" name="Picture 10">
            <a:extLst>
              <a:ext uri="{FF2B5EF4-FFF2-40B4-BE49-F238E27FC236}">
                <a16:creationId xmlns:a16="http://schemas.microsoft.com/office/drawing/2014/main" id="{E07C2409-764B-584D-876D-C5CF7F56A8D6}"/>
              </a:ext>
            </a:extLst>
          </p:cNvPr>
          <p:cNvPicPr>
            <a:picLocks noChangeAspect="1"/>
          </p:cNvPicPr>
          <p:nvPr/>
        </p:nvPicPr>
        <p:blipFill>
          <a:blip r:embed="rId5"/>
          <a:stretch>
            <a:fillRect/>
          </a:stretch>
        </p:blipFill>
        <p:spPr>
          <a:xfrm>
            <a:off x="8909373" y="1582615"/>
            <a:ext cx="3077994" cy="1764717"/>
          </a:xfrm>
          <a:prstGeom prst="rect">
            <a:avLst/>
          </a:prstGeom>
        </p:spPr>
      </p:pic>
      <p:pic>
        <p:nvPicPr>
          <p:cNvPr id="12" name="Picture 11">
            <a:extLst>
              <a:ext uri="{FF2B5EF4-FFF2-40B4-BE49-F238E27FC236}">
                <a16:creationId xmlns:a16="http://schemas.microsoft.com/office/drawing/2014/main" id="{392B0B0A-60EC-B441-886C-D6EACD94DF74}"/>
              </a:ext>
            </a:extLst>
          </p:cNvPr>
          <p:cNvPicPr>
            <a:picLocks noChangeAspect="1"/>
          </p:cNvPicPr>
          <p:nvPr/>
        </p:nvPicPr>
        <p:blipFill>
          <a:blip r:embed="rId6"/>
          <a:stretch>
            <a:fillRect/>
          </a:stretch>
        </p:blipFill>
        <p:spPr>
          <a:xfrm>
            <a:off x="5874124" y="3275250"/>
            <a:ext cx="3365200" cy="1660165"/>
          </a:xfrm>
          <a:prstGeom prst="rect">
            <a:avLst/>
          </a:prstGeom>
        </p:spPr>
      </p:pic>
      <p:pic>
        <p:nvPicPr>
          <p:cNvPr id="13" name="Picture 12">
            <a:extLst>
              <a:ext uri="{FF2B5EF4-FFF2-40B4-BE49-F238E27FC236}">
                <a16:creationId xmlns:a16="http://schemas.microsoft.com/office/drawing/2014/main" id="{22F86296-CEEC-7044-8C52-3D5EE20B8861}"/>
              </a:ext>
            </a:extLst>
          </p:cNvPr>
          <p:cNvPicPr>
            <a:picLocks noChangeAspect="1"/>
          </p:cNvPicPr>
          <p:nvPr/>
        </p:nvPicPr>
        <p:blipFill>
          <a:blip r:embed="rId7"/>
          <a:stretch>
            <a:fillRect/>
          </a:stretch>
        </p:blipFill>
        <p:spPr>
          <a:xfrm>
            <a:off x="9052586" y="4144463"/>
            <a:ext cx="3100083" cy="2083335"/>
          </a:xfrm>
          <a:prstGeom prst="rect">
            <a:avLst/>
          </a:prstGeom>
        </p:spPr>
      </p:pic>
    </p:spTree>
    <p:extLst>
      <p:ext uri="{BB962C8B-B14F-4D97-AF65-F5344CB8AC3E}">
        <p14:creationId xmlns:p14="http://schemas.microsoft.com/office/powerpoint/2010/main" val="4133046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pic>
        <p:nvPicPr>
          <p:cNvPr id="13" name="Picture 12" descr="Text, calendar&#10;&#10;Description automatically generated">
            <a:extLst>
              <a:ext uri="{FF2B5EF4-FFF2-40B4-BE49-F238E27FC236}">
                <a16:creationId xmlns:a16="http://schemas.microsoft.com/office/drawing/2014/main" id="{637CE96A-6F3B-C649-9CC9-18C9433B3C58}"/>
              </a:ext>
            </a:extLst>
          </p:cNvPr>
          <p:cNvPicPr>
            <a:picLocks noChangeAspect="1"/>
          </p:cNvPicPr>
          <p:nvPr/>
        </p:nvPicPr>
        <p:blipFill>
          <a:blip r:embed="rId4"/>
          <a:stretch>
            <a:fillRect/>
          </a:stretch>
        </p:blipFill>
        <p:spPr>
          <a:xfrm>
            <a:off x="241301" y="-17515"/>
            <a:ext cx="5183274" cy="6707765"/>
          </a:xfrm>
          <a:prstGeom prst="rect">
            <a:avLst/>
          </a:prstGeom>
        </p:spPr>
      </p:pic>
      <p:sp>
        <p:nvSpPr>
          <p:cNvPr id="14" name="Title 1">
            <a:extLst>
              <a:ext uri="{FF2B5EF4-FFF2-40B4-BE49-F238E27FC236}">
                <a16:creationId xmlns:a16="http://schemas.microsoft.com/office/drawing/2014/main" id="{29624D33-085A-2343-B4C9-6166C922221E}"/>
              </a:ext>
            </a:extLst>
          </p:cNvPr>
          <p:cNvSpPr>
            <a:spLocks noGrp="1"/>
          </p:cNvSpPr>
          <p:nvPr>
            <p:ph type="title"/>
          </p:nvPr>
        </p:nvSpPr>
        <p:spPr>
          <a:xfrm>
            <a:off x="5236029" y="427036"/>
            <a:ext cx="5921829" cy="1143000"/>
          </a:xfrm>
        </p:spPr>
        <p:txBody>
          <a:bodyPr>
            <a:noAutofit/>
          </a:bodyPr>
          <a:lstStyle/>
          <a:p>
            <a:r>
              <a:rPr lang="en-US" b="1" dirty="0"/>
              <a:t>Four Core Recommendations</a:t>
            </a:r>
          </a:p>
        </p:txBody>
      </p:sp>
      <p:sp>
        <p:nvSpPr>
          <p:cNvPr id="15" name="Content Placeholder 2">
            <a:extLst>
              <a:ext uri="{FF2B5EF4-FFF2-40B4-BE49-F238E27FC236}">
                <a16:creationId xmlns:a16="http://schemas.microsoft.com/office/drawing/2014/main" id="{99A0E779-B00C-9845-981F-A159C81EE320}"/>
              </a:ext>
            </a:extLst>
          </p:cNvPr>
          <p:cNvSpPr>
            <a:spLocks noGrp="1"/>
          </p:cNvSpPr>
          <p:nvPr>
            <p:ph idx="1"/>
          </p:nvPr>
        </p:nvSpPr>
        <p:spPr>
          <a:xfrm>
            <a:off x="5424574" y="1664713"/>
            <a:ext cx="6331137" cy="4395335"/>
          </a:xfrm>
        </p:spPr>
        <p:txBody>
          <a:bodyPr>
            <a:normAutofit fontScale="92500" lnSpcReduction="20000"/>
          </a:bodyPr>
          <a:lstStyle/>
          <a:p>
            <a:pPr marL="0" indent="0">
              <a:buNone/>
            </a:pPr>
            <a:r>
              <a:rPr lang="en-US" i="1" dirty="0"/>
              <a:t>Recommendations Available at</a:t>
            </a:r>
            <a:r>
              <a:rPr lang="en-US" b="1" i="1" dirty="0"/>
              <a:t>:</a:t>
            </a:r>
          </a:p>
          <a:p>
            <a:pPr marL="0" indent="0">
              <a:buNone/>
            </a:pPr>
            <a:r>
              <a:rPr lang="en-US" dirty="0">
                <a:hlinkClick r:id="rId5"/>
              </a:rPr>
              <a:t>http://bit.ly/swi-2021</a:t>
            </a:r>
            <a:endParaRPr lang="en-US" dirty="0"/>
          </a:p>
          <a:p>
            <a:pPr marL="0" indent="0">
              <a:buNone/>
            </a:pPr>
            <a:endParaRPr lang="en-US" sz="1700" dirty="0"/>
          </a:p>
          <a:p>
            <a:pPr marL="514350" indent="-514350">
              <a:buAutoNum type="arabicParenR"/>
            </a:pPr>
            <a:r>
              <a:rPr lang="en-US" b="1" dirty="0"/>
              <a:t>SW Infrastructure Funding Tools</a:t>
            </a:r>
          </a:p>
          <a:p>
            <a:pPr marL="0" indent="0">
              <a:buNone/>
            </a:pPr>
            <a:r>
              <a:rPr lang="en-US" i="1" dirty="0"/>
              <a:t>Request: Establish dedicated stormwater funding for the construction, rehabilitation, and operation and maintenance of stormwater infrastructure. In addition, establish a technical assistance grant program (at regional or federal level) to assist communities and utilities with the creation of sustainable funding sources for stormwater infrastructure.</a:t>
            </a:r>
          </a:p>
          <a:p>
            <a:pPr marL="0" indent="0">
              <a:buNone/>
            </a:pPr>
            <a:endParaRPr lang="en-US" dirty="0"/>
          </a:p>
        </p:txBody>
      </p:sp>
    </p:spTree>
    <p:extLst>
      <p:ext uri="{BB962C8B-B14F-4D97-AF65-F5344CB8AC3E}">
        <p14:creationId xmlns:p14="http://schemas.microsoft.com/office/powerpoint/2010/main" val="295123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pic>
        <p:nvPicPr>
          <p:cNvPr id="13" name="Picture 12" descr="Text, calendar&#10;&#10;Description automatically generated">
            <a:extLst>
              <a:ext uri="{FF2B5EF4-FFF2-40B4-BE49-F238E27FC236}">
                <a16:creationId xmlns:a16="http://schemas.microsoft.com/office/drawing/2014/main" id="{637CE96A-6F3B-C649-9CC9-18C9433B3C58}"/>
              </a:ext>
            </a:extLst>
          </p:cNvPr>
          <p:cNvPicPr>
            <a:picLocks noChangeAspect="1"/>
          </p:cNvPicPr>
          <p:nvPr/>
        </p:nvPicPr>
        <p:blipFill>
          <a:blip r:embed="rId4"/>
          <a:stretch>
            <a:fillRect/>
          </a:stretch>
        </p:blipFill>
        <p:spPr>
          <a:xfrm>
            <a:off x="241301" y="-17515"/>
            <a:ext cx="5183274" cy="6707765"/>
          </a:xfrm>
          <a:prstGeom prst="rect">
            <a:avLst/>
          </a:prstGeom>
        </p:spPr>
      </p:pic>
      <p:sp>
        <p:nvSpPr>
          <p:cNvPr id="14" name="Title 1">
            <a:extLst>
              <a:ext uri="{FF2B5EF4-FFF2-40B4-BE49-F238E27FC236}">
                <a16:creationId xmlns:a16="http://schemas.microsoft.com/office/drawing/2014/main" id="{29624D33-085A-2343-B4C9-6166C922221E}"/>
              </a:ext>
            </a:extLst>
          </p:cNvPr>
          <p:cNvSpPr>
            <a:spLocks noGrp="1"/>
          </p:cNvSpPr>
          <p:nvPr>
            <p:ph type="title"/>
          </p:nvPr>
        </p:nvSpPr>
        <p:spPr>
          <a:xfrm>
            <a:off x="5236029" y="427036"/>
            <a:ext cx="5921829" cy="1143000"/>
          </a:xfrm>
        </p:spPr>
        <p:txBody>
          <a:bodyPr>
            <a:noAutofit/>
          </a:bodyPr>
          <a:lstStyle/>
          <a:p>
            <a:r>
              <a:rPr lang="en-US" b="1" dirty="0"/>
              <a:t>Four Core Recommendations</a:t>
            </a:r>
          </a:p>
        </p:txBody>
      </p:sp>
      <p:sp>
        <p:nvSpPr>
          <p:cNvPr id="15" name="Content Placeholder 2">
            <a:extLst>
              <a:ext uri="{FF2B5EF4-FFF2-40B4-BE49-F238E27FC236}">
                <a16:creationId xmlns:a16="http://schemas.microsoft.com/office/drawing/2014/main" id="{99A0E779-B00C-9845-981F-A159C81EE320}"/>
              </a:ext>
            </a:extLst>
          </p:cNvPr>
          <p:cNvSpPr>
            <a:spLocks noGrp="1"/>
          </p:cNvSpPr>
          <p:nvPr>
            <p:ph idx="1"/>
          </p:nvPr>
        </p:nvSpPr>
        <p:spPr>
          <a:xfrm>
            <a:off x="5424574" y="1664713"/>
            <a:ext cx="6331137" cy="4395335"/>
          </a:xfrm>
        </p:spPr>
        <p:txBody>
          <a:bodyPr>
            <a:normAutofit lnSpcReduction="10000"/>
          </a:bodyPr>
          <a:lstStyle/>
          <a:p>
            <a:pPr marL="0" indent="0">
              <a:buNone/>
            </a:pPr>
            <a:r>
              <a:rPr lang="en-US" i="1" dirty="0"/>
              <a:t>Recommendations Available at</a:t>
            </a:r>
            <a:r>
              <a:rPr lang="en-US" b="1" i="1" dirty="0"/>
              <a:t>:</a:t>
            </a:r>
          </a:p>
          <a:p>
            <a:pPr marL="0" indent="0">
              <a:buNone/>
            </a:pPr>
            <a:r>
              <a:rPr lang="en-US" dirty="0">
                <a:hlinkClick r:id="rId5"/>
              </a:rPr>
              <a:t>http://bit.ly/swi-2021</a:t>
            </a:r>
            <a:endParaRPr lang="en-US" dirty="0"/>
          </a:p>
          <a:p>
            <a:pPr marL="0" indent="0">
              <a:buNone/>
            </a:pPr>
            <a:endParaRPr lang="en-US" sz="1700" dirty="0"/>
          </a:p>
          <a:p>
            <a:pPr marL="0" indent="0">
              <a:buNone/>
            </a:pPr>
            <a:r>
              <a:rPr lang="en-US" b="1" dirty="0"/>
              <a:t>2)  Stormwater Treatment System Verification Program Funding</a:t>
            </a:r>
          </a:p>
          <a:p>
            <a:pPr marL="0" indent="0">
              <a:buNone/>
            </a:pPr>
            <a:r>
              <a:rPr lang="en-US" i="1" dirty="0"/>
              <a:t>Request: Create up to 5 national centers of excellence and grant programs to drive research, planning and implementation of stormwater infrastructure as well as facilitate coordination between municipal stormwater permittees across all centers.</a:t>
            </a:r>
          </a:p>
          <a:p>
            <a:pPr marL="0" indent="0">
              <a:buNone/>
            </a:pPr>
            <a:endParaRPr lang="en-US" dirty="0"/>
          </a:p>
        </p:txBody>
      </p:sp>
    </p:spTree>
    <p:extLst>
      <p:ext uri="{BB962C8B-B14F-4D97-AF65-F5344CB8AC3E}">
        <p14:creationId xmlns:p14="http://schemas.microsoft.com/office/powerpoint/2010/main" val="3325405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DE4E-989F-524E-8989-77AA2C9DFF3F}"/>
              </a:ext>
            </a:extLst>
          </p:cNvPr>
          <p:cNvSpPr/>
          <p:nvPr/>
        </p:nvSpPr>
        <p:spPr>
          <a:xfrm>
            <a:off x="0" y="6146870"/>
            <a:ext cx="12192000" cy="71113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A77F66BA-4A3A-244F-8278-8708CDF6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25" y="220504"/>
            <a:ext cx="672123" cy="711130"/>
          </a:xfrm>
          <a:prstGeom prst="rect">
            <a:avLst/>
          </a:prstGeom>
        </p:spPr>
      </p:pic>
      <p:pic>
        <p:nvPicPr>
          <p:cNvPr id="5" name="Picture 4" descr="A close up of a logo&#10;&#10;Description automatically generated">
            <a:extLst>
              <a:ext uri="{FF2B5EF4-FFF2-40B4-BE49-F238E27FC236}">
                <a16:creationId xmlns:a16="http://schemas.microsoft.com/office/drawing/2014/main" id="{39992B58-8106-7647-A80D-9D524BE3F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271" y="6227798"/>
            <a:ext cx="525428" cy="525428"/>
          </a:xfrm>
          <a:prstGeom prst="rect">
            <a:avLst/>
          </a:prstGeom>
        </p:spPr>
      </p:pic>
      <p:sp>
        <p:nvSpPr>
          <p:cNvPr id="6" name="TextBox 5">
            <a:extLst>
              <a:ext uri="{FF2B5EF4-FFF2-40B4-BE49-F238E27FC236}">
                <a16:creationId xmlns:a16="http://schemas.microsoft.com/office/drawing/2014/main" id="{7B8FFFBA-9953-4C44-96EF-4288D27D35CC}"/>
              </a:ext>
            </a:extLst>
          </p:cNvPr>
          <p:cNvSpPr txBox="1"/>
          <p:nvPr/>
        </p:nvSpPr>
        <p:spPr>
          <a:xfrm>
            <a:off x="381000" y="6381750"/>
            <a:ext cx="5467350" cy="246221"/>
          </a:xfrm>
          <a:prstGeom prst="rect">
            <a:avLst/>
          </a:prstGeom>
          <a:noFill/>
        </p:spPr>
        <p:txBody>
          <a:bodyPr wrap="square" rtlCol="0">
            <a:spAutoFit/>
          </a:bodyPr>
          <a:lstStyle/>
          <a:p>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WATER WEEK 2021</a:t>
            </a:r>
          </a:p>
        </p:txBody>
      </p:sp>
      <p:sp>
        <p:nvSpPr>
          <p:cNvPr id="7" name="TextBox 6">
            <a:extLst>
              <a:ext uri="{FF2B5EF4-FFF2-40B4-BE49-F238E27FC236}">
                <a16:creationId xmlns:a16="http://schemas.microsoft.com/office/drawing/2014/main" id="{7DC71E5C-B5CD-C34D-9621-17F5AB8262DE}"/>
              </a:ext>
            </a:extLst>
          </p:cNvPr>
          <p:cNvSpPr txBox="1"/>
          <p:nvPr/>
        </p:nvSpPr>
        <p:spPr>
          <a:xfrm>
            <a:off x="5762625" y="6381750"/>
            <a:ext cx="5467350" cy="246221"/>
          </a:xfrm>
          <a:prstGeom prst="rect">
            <a:avLst/>
          </a:prstGeom>
          <a:noFill/>
        </p:spPr>
        <p:txBody>
          <a:bodyPr wrap="square" rtlCol="0">
            <a:spAutoFit/>
          </a:bodyPr>
          <a:lstStyle/>
          <a:p>
            <a:pPr algn="r"/>
            <a:r>
              <a:rPr lang="en-US" sz="1000" b="1" spc="300" dirty="0">
                <a:solidFill>
                  <a:schemeClr val="bg1"/>
                </a:solidFill>
                <a:latin typeface="Arial" panose="020B0604020202020204" pitchFamily="34" charset="0"/>
                <a:ea typeface="Inter" panose="020B0502030000000004" pitchFamily="34" charset="0"/>
                <a:cs typeface="Arial" panose="020B0604020202020204" pitchFamily="34" charset="0"/>
              </a:rPr>
              <a:t>APRIL 2021</a:t>
            </a:r>
          </a:p>
        </p:txBody>
      </p:sp>
      <p:pic>
        <p:nvPicPr>
          <p:cNvPr id="13" name="Picture 12" descr="Text, calendar&#10;&#10;Description automatically generated">
            <a:extLst>
              <a:ext uri="{FF2B5EF4-FFF2-40B4-BE49-F238E27FC236}">
                <a16:creationId xmlns:a16="http://schemas.microsoft.com/office/drawing/2014/main" id="{637CE96A-6F3B-C649-9CC9-18C9433B3C58}"/>
              </a:ext>
            </a:extLst>
          </p:cNvPr>
          <p:cNvPicPr>
            <a:picLocks noChangeAspect="1"/>
          </p:cNvPicPr>
          <p:nvPr/>
        </p:nvPicPr>
        <p:blipFill>
          <a:blip r:embed="rId4"/>
          <a:stretch>
            <a:fillRect/>
          </a:stretch>
        </p:blipFill>
        <p:spPr>
          <a:xfrm>
            <a:off x="241301" y="-17515"/>
            <a:ext cx="5183274" cy="6707765"/>
          </a:xfrm>
          <a:prstGeom prst="rect">
            <a:avLst/>
          </a:prstGeom>
        </p:spPr>
      </p:pic>
      <p:sp>
        <p:nvSpPr>
          <p:cNvPr id="14" name="Title 1">
            <a:extLst>
              <a:ext uri="{FF2B5EF4-FFF2-40B4-BE49-F238E27FC236}">
                <a16:creationId xmlns:a16="http://schemas.microsoft.com/office/drawing/2014/main" id="{29624D33-085A-2343-B4C9-6166C922221E}"/>
              </a:ext>
            </a:extLst>
          </p:cNvPr>
          <p:cNvSpPr>
            <a:spLocks noGrp="1"/>
          </p:cNvSpPr>
          <p:nvPr>
            <p:ph type="title"/>
          </p:nvPr>
        </p:nvSpPr>
        <p:spPr>
          <a:xfrm>
            <a:off x="5236029" y="427036"/>
            <a:ext cx="5921829" cy="1143000"/>
          </a:xfrm>
        </p:spPr>
        <p:txBody>
          <a:bodyPr>
            <a:noAutofit/>
          </a:bodyPr>
          <a:lstStyle/>
          <a:p>
            <a:r>
              <a:rPr lang="en-US" b="1" dirty="0"/>
              <a:t>Four Core Recommendations</a:t>
            </a:r>
          </a:p>
        </p:txBody>
      </p:sp>
      <p:sp>
        <p:nvSpPr>
          <p:cNvPr id="15" name="Content Placeholder 2">
            <a:extLst>
              <a:ext uri="{FF2B5EF4-FFF2-40B4-BE49-F238E27FC236}">
                <a16:creationId xmlns:a16="http://schemas.microsoft.com/office/drawing/2014/main" id="{99A0E779-B00C-9845-981F-A159C81EE320}"/>
              </a:ext>
            </a:extLst>
          </p:cNvPr>
          <p:cNvSpPr>
            <a:spLocks noGrp="1"/>
          </p:cNvSpPr>
          <p:nvPr>
            <p:ph idx="1"/>
          </p:nvPr>
        </p:nvSpPr>
        <p:spPr>
          <a:xfrm>
            <a:off x="5424574" y="1664713"/>
            <a:ext cx="6331137" cy="4395335"/>
          </a:xfrm>
        </p:spPr>
        <p:txBody>
          <a:bodyPr>
            <a:normAutofit lnSpcReduction="10000"/>
          </a:bodyPr>
          <a:lstStyle/>
          <a:p>
            <a:pPr marL="0" indent="0">
              <a:buNone/>
            </a:pPr>
            <a:r>
              <a:rPr lang="en-US" i="1" dirty="0"/>
              <a:t>Recommendations Available at</a:t>
            </a:r>
            <a:r>
              <a:rPr lang="en-US" b="1" i="1" dirty="0"/>
              <a:t>:</a:t>
            </a:r>
          </a:p>
          <a:p>
            <a:pPr marL="0" indent="0">
              <a:buNone/>
            </a:pPr>
            <a:r>
              <a:rPr lang="en-US" dirty="0">
                <a:hlinkClick r:id="rId5"/>
              </a:rPr>
              <a:t>http://bit.ly/swi-2021</a:t>
            </a:r>
            <a:endParaRPr lang="en-US" dirty="0"/>
          </a:p>
          <a:p>
            <a:pPr marL="0" indent="0">
              <a:buNone/>
            </a:pPr>
            <a:endParaRPr lang="en-US" sz="1600" dirty="0"/>
          </a:p>
          <a:p>
            <a:pPr marL="0" indent="0">
              <a:buNone/>
            </a:pPr>
            <a:r>
              <a:rPr lang="en-US" b="1" dirty="0"/>
              <a:t>3)  Local Flooding Product and Reference Development Funding</a:t>
            </a:r>
          </a:p>
          <a:p>
            <a:pPr marL="0" indent="0">
              <a:buNone/>
            </a:pPr>
            <a:r>
              <a:rPr lang="en-US" i="1" dirty="0"/>
              <a:t>Request: Provide funding to federal agencies to develop and maintain monitoring programs and technical products to enable local and state agencies to address current and projected local flooding challenges.</a:t>
            </a:r>
          </a:p>
          <a:p>
            <a:pPr marL="0" indent="0">
              <a:buNone/>
            </a:pPr>
            <a:endParaRPr lang="en-US" dirty="0"/>
          </a:p>
        </p:txBody>
      </p:sp>
    </p:spTree>
    <p:extLst>
      <p:ext uri="{BB962C8B-B14F-4D97-AF65-F5344CB8AC3E}">
        <p14:creationId xmlns:p14="http://schemas.microsoft.com/office/powerpoint/2010/main" val="2774330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2249</TotalTime>
  <Words>866</Words>
  <Application>Microsoft Office PowerPoint</Application>
  <PresentationFormat>Widescreen</PresentationFormat>
  <Paragraphs>111</Paragraphs>
  <Slides>12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Office Theme</vt:lpstr>
      <vt:lpstr>PowerPoint Presentation</vt:lpstr>
      <vt:lpstr>Meeting Agenda</vt:lpstr>
      <vt:lpstr>Update from the ______</vt:lpstr>
      <vt:lpstr>Four Core Recommendations</vt:lpstr>
      <vt:lpstr>PowerPoint Presentation</vt:lpstr>
      <vt:lpstr>PowerPoint Presentation</vt:lpstr>
      <vt:lpstr>Four Core Recommendations</vt:lpstr>
      <vt:lpstr>Four Core Recommendations</vt:lpstr>
      <vt:lpstr>Four Core Recommendations</vt:lpstr>
      <vt:lpstr>Four Core Recommendations</vt:lpstr>
      <vt:lpstr>2021 Infrastructure Package</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Bixby</dc:creator>
  <cp:lastModifiedBy>Rebecca Arvin-Colon</cp:lastModifiedBy>
  <cp:revision>52</cp:revision>
  <dcterms:created xsi:type="dcterms:W3CDTF">2020-04-21T19:50:37Z</dcterms:created>
  <dcterms:modified xsi:type="dcterms:W3CDTF">2021-04-19T16:01:11Z</dcterms:modified>
</cp:coreProperties>
</file>